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Hello everyone, we are team Chaos. Today’s presentation we will introduce you guys about our Pacman Game API design. I am the Team Lead Yuyu. This is our Tech Lead Renhao, Doc Lead Jian, and Developers </a:t>
            </a:r>
            <a:r>
              <a:rPr lang="en-US"/>
              <a:t>Yang, </a:t>
            </a:r>
            <a:r>
              <a:rPr lang="en-US"/>
              <a:t>Yudai, Xuejuan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	For a pacman, to </a:t>
            </a:r>
            <a:r>
              <a:rPr lang="en-US"/>
              <a:t>accumulate</a:t>
            </a:r>
            <a:r>
              <a:rPr lang="en-US"/>
              <a:t> the credits it gets, we have field credit.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	To control the pacman, we have the field playerAction to store the direction that input through keyboard.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ghosts, the field personality can determine their moving direction in certain state.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field </a:t>
            </a:r>
            <a:r>
              <a:rPr b="1" lang="en-US"/>
              <a:t>state</a:t>
            </a:r>
            <a:r>
              <a:rPr lang="en-US"/>
              <a:t> is used to represents different behaviors under certain game period or event.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 the next section, my teammate is gonna talk about the field state in detail.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f8c35c25c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6" name="Google Shape;256;g6f8c35c25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use </a:t>
            </a:r>
            <a:r>
              <a:rPr lang="en-US"/>
              <a:t>ghosts’ state to </a:t>
            </a:r>
            <a:r>
              <a:rPr lang="en-US"/>
              <a:t>control the game process.Ghost states can be changed by two subjects: timer and event.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6f8c35c25c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f8c35c25c_3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6" name="Google Shape;266;g6f8c35c25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use timer as a reference to change </a:t>
            </a:r>
            <a:r>
              <a:rPr lang="en-US"/>
              <a:t>ghosts’ states.</a:t>
            </a:r>
            <a:endParaRPr/>
          </a:p>
        </p:txBody>
      </p:sp>
      <p:sp>
        <p:nvSpPr>
          <p:cNvPr id="267" name="Google Shape;267;g6f8c35c25c_3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f8c35c25c_3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7" name="Google Shape;277;g6f8c35c25c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As I mentioned before, </a:t>
            </a:r>
            <a:r>
              <a:rPr lang="en-US"/>
              <a:t>Timer is referenced to set the ghosts’ state in the update method.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Pacman and ghosts are in Ready state at the beginning of the game and cannot move in this state.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6f8c35c25c_3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f8c35c25c_3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0" name="Google Shape;290;g6f8c35c25c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Ghosts will stop chasing for a few seconds and head for their corresponding home corners when they have </a:t>
            </a:r>
            <a:r>
              <a:rPr b="1" lang="en-US"/>
              <a:t>scatter state.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1" name="Google Shape;291;g6f8c35c25c_3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f8c35c25c_3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3" name="Google Shape;303;g6f8c35c25c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Four ghost will target at different positions depending on their personalities when they have chase state.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6f8c35c25c_3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f8c35c25c_3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6" name="Google Shape;316;g6f8c35c25c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EarnCredit method</a:t>
            </a:r>
            <a:r>
              <a:rPr lang="en-US"/>
              <a:t> will </a:t>
            </a:r>
            <a:r>
              <a:rPr lang="en-US"/>
              <a:t>fire an event to set the frighten state </a:t>
            </a:r>
            <a:r>
              <a:rPr lang="en-US"/>
              <a:t>when Pacman eats one of the energizers</a:t>
            </a:r>
            <a:r>
              <a:rPr lang="en-US"/>
              <a:t>, then </a:t>
            </a:r>
            <a:r>
              <a:rPr lang="en-US"/>
              <a:t>ghosts will </a:t>
            </a:r>
            <a:r>
              <a:rPr lang="en-US"/>
              <a:t>turn around</a:t>
            </a:r>
            <a:r>
              <a:rPr lang="en-US"/>
              <a:t> and</a:t>
            </a:r>
            <a:r>
              <a:rPr lang="en-US"/>
              <a:t> choose directions randomly.</a:t>
            </a:r>
            <a:endParaRPr/>
          </a:p>
        </p:txBody>
      </p:sp>
      <p:sp>
        <p:nvSpPr>
          <p:cNvPr id="317" name="Google Shape;317;g6f8c35c25c_3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f8c35c25c_3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9" name="Google Shape;329;g6f8c35c25c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Update method will fire an event to set eaten state when Pacman eats one of the ghosts</a:t>
            </a:r>
            <a:r>
              <a:rPr b="1" lang="en-US"/>
              <a:t>. </a:t>
            </a:r>
            <a:r>
              <a:rPr lang="en-US"/>
              <a:t>The eaten ghost will turn into eyes and go back to ghosts’ home.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Now we have talked about how do we control the game process. How do we determine the ghost behaviors in each game period? My teammate Yudai will discuss this part.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6 29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6f8c35c25c_3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f8c35c25c_7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2" name="Google Shape;342;g6f8c35c25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As my partner has mentioned, when each ghost’s state switches, the move pattern of it will also switch.  Each ghost should make a decision when it comes to a cross</a:t>
            </a:r>
            <a:r>
              <a:rPr lang="en-US"/>
              <a:t>ing</a:t>
            </a:r>
            <a:r>
              <a:rPr lang="en-US"/>
              <a:t>. So we implement an interface providing </a:t>
            </a:r>
            <a:r>
              <a:rPr b="1" lang="en-US"/>
              <a:t>choose()</a:t>
            </a:r>
            <a:r>
              <a:rPr lang="en-US"/>
              <a:t> method to select an </a:t>
            </a:r>
            <a:r>
              <a:rPr lang="en-US"/>
              <a:t>available </a:t>
            </a:r>
            <a:r>
              <a:rPr lang="en-US"/>
              <a:t>direction. Generally, there are two kinds of strategies, the random strategy and the target strategy. The former will choose a direction randomly, while the later always chooses a direction which will make the ghost approach a specific target. (GIf: ghost in the cross)</a:t>
            </a:r>
            <a:endParaRPr/>
          </a:p>
        </p:txBody>
      </p:sp>
      <p:sp>
        <p:nvSpPr>
          <p:cNvPr id="343" name="Google Shape;343;g6f8c35c25c_7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Pacman used to be one of  the most popular games in the world, we are trying to reproduce it.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f8c35c25c_7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1" name="Google Shape;351;g6f8c35c25c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demo, you can see there are X marks of different colors. Each represents the target of the ghost of corresponding color. When the ghost enters a different state, the location of the target will change. Besides, ghosts with different personalities will have different targets. I’ll show you how we achieve this feature.</a:t>
            </a:r>
            <a:endParaRPr/>
          </a:p>
        </p:txBody>
      </p:sp>
      <p:sp>
        <p:nvSpPr>
          <p:cNvPr id="352" name="Google Shape;352;g6f8c35c25c_7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f8c35c25c_7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9" name="Google Shape;359;g6f8c35c25c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As you can see, we implement an abstract class AGhostPersonality, which represents the character of a ghost. When the ghost enters a crossing, the </a:t>
            </a:r>
            <a:r>
              <a:rPr b="1" lang="en-US"/>
              <a:t>think</a:t>
            </a:r>
            <a:r>
              <a:rPr lang="en-US"/>
              <a:t> method is called and it returns a strategy which determines the next move. Next, we are going to demonstrate how do we draw the game in the front end.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*** Ambusher: The host's target tile in Chase mode is determined by looking at Pac-Man's current position and orientation, and selecting the location four tiles straight ahead of Pac-Man.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*** Bashful: To locate the target in Chase period, we first start by selecting the position two tiles in front of Pac-Man in his current direction of travel.</a:t>
            </a:r>
            <a:b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there, imagine drawing a vector from a ghost friend's position to this tile, and then doubling the length of the vector.</a:t>
            </a:r>
            <a:b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tile that this new, extended vector ends on will be the host's actual target.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*** Chaser:  </a:t>
            </a:r>
            <a:r>
              <a:rPr b="0"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Pac-Man's current tile as his target. </a:t>
            </a:r>
            <a:b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*** Pokey: If he is farther than eight tiles away, his targeting is the Pac-Man's current tile.</a:t>
            </a:r>
            <a:b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However, as soon as his distance to Pac-Man becomes less than eight tiles, the host's target is set to its home.</a:t>
            </a:r>
            <a:endParaRPr b="1"/>
          </a:p>
        </p:txBody>
      </p:sp>
      <p:sp>
        <p:nvSpPr>
          <p:cNvPr id="360" name="Google Shape;360;g6f8c35c25c_7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8" name="Google Shape;3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the layout of the pac-man world. Each grid in the layout is mapped as an element in a matrix. We use two matrixes to construct the map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6" name="Google Shape;37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food txt file. Different digits represent different  bonus.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6" name="Google Shape;38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maze txt file. Different numbers represent different objects.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In the Game class, it has two matrix fields. When program loads, it will read those files. </a:t>
            </a:r>
            <a:endParaRPr/>
          </a:p>
        </p:txBody>
      </p:sp>
      <p:sp>
        <p:nvSpPr>
          <p:cNvPr id="387" name="Google Shape;387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6" name="Google Shape;39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view will send a GET reques</a:t>
            </a:r>
            <a:r>
              <a:rPr lang="en-US"/>
              <a:t>t to update </a:t>
            </a:r>
            <a:r>
              <a:rPr lang="en-US"/>
              <a:t>the world, and the controller will send back the Game() object encoded by GSON.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When the game is loaded, the frontend will detect keystroke and send POST request to the controller. The controller will then tell </a:t>
            </a:r>
            <a:r>
              <a:rPr b="1" lang="en-US"/>
              <a:t>Game</a:t>
            </a:r>
            <a:r>
              <a:rPr lang="en-US"/>
              <a:t> object to take the corresponding action of the Pac-Man.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frontend will dynamically draw the map with updated entities based on the data returned from the controller.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f8c35c25c_6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f8c35c25c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So in conclusion, our pacman game has great extensibility since we could update maps and food information by replacing the text files, and could add more pac-men and ghosts by calling their constructors.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are also creative enough to modify the game a little, for example, players can choose different maps.</a:t>
            </a:r>
            <a:endParaRPr/>
          </a:p>
        </p:txBody>
      </p:sp>
      <p:sp>
        <p:nvSpPr>
          <p:cNvPr id="406" name="Google Shape;406;g6f8c35c25c_6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f8c35c25c_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f8c35c25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game starts. ghosts are in the scatter state.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Right now is the chase state.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Now frightened state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Eaten state now.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can also change the map of the game.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(keep playing if necessary)</a:t>
            </a:r>
            <a:endParaRPr/>
          </a:p>
        </p:txBody>
      </p:sp>
      <p:sp>
        <p:nvSpPr>
          <p:cNvPr id="415" name="Google Shape;415;g6f8c35c25c_6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f8c35c25c_17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f8c35c25c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6f8c35c25c_17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f8c35c25c_17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f8c35c25c_1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6f8c35c25c_17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Our presentation contains five parts.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Modeling is about How do we model the objects.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Entity States</a:t>
            </a:r>
            <a:r>
              <a:rPr lang="en-US"/>
              <a:t> is about </a:t>
            </a:r>
            <a:r>
              <a:rPr lang="en-US"/>
              <a:t>How do we control the game process.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Personalities and Strategy </a:t>
            </a:r>
            <a:r>
              <a:rPr lang="en-US"/>
              <a:t> is about</a:t>
            </a:r>
            <a:r>
              <a:rPr lang="en-US"/>
              <a:t> How do we give the ghosts different behaviors.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Frontend Drawing</a:t>
            </a:r>
            <a:r>
              <a:rPr lang="en-US"/>
              <a:t> is about </a:t>
            </a:r>
            <a:r>
              <a:rPr lang="en-US"/>
              <a:t>How do we draw the game.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Conclusion and Demo: How is our game now.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UML diagram shows our project’s structure containing the interfaces and classes we use.  Now let my teammate Yang talked about our entity model.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3" name="Google Shape;1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Well, At first, when user </a:t>
            </a:r>
            <a:r>
              <a:rPr lang="en-US"/>
              <a:t>open the game,  the game will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initialize all elements like maze, </a:t>
            </a:r>
            <a:r>
              <a:rPr lang="en-US"/>
              <a:t>pacman and ghost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So we create a class “game” and </a:t>
            </a:r>
            <a:r>
              <a:rPr lang="en-US"/>
              <a:t>use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some fields </a:t>
            </a:r>
            <a:r>
              <a:rPr lang="en-US"/>
              <a:t>to load the elements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game class is like a dispatch adapter to </a:t>
            </a:r>
            <a:r>
              <a:rPr lang="en-US"/>
              <a:t>communicate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the model and view.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Besides, </a:t>
            </a:r>
            <a:r>
              <a:rPr lang="en-US"/>
              <a:t>every object has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coordinate. </a:t>
            </a:r>
            <a:r>
              <a:rPr lang="en-US"/>
              <a:t>So we create a coordinate class to</a:t>
            </a:r>
            <a:r>
              <a:rPr lang="en-US"/>
              <a:t> represent logical coordinate or physical coordinate of the objects. 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 use logical coordinate to get map elements, because the map is store with the logical address in a 2-dimensional array.  Just like this</a:t>
            </a:r>
            <a:endParaRPr/>
          </a:p>
        </p:txBody>
      </p:sp>
      <p:sp>
        <p:nvSpPr>
          <p:cNvPr id="137" name="Google Shape;137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6" name="Google Shape;1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Also because </a:t>
            </a:r>
            <a:r>
              <a:rPr lang="en-US"/>
              <a:t>one unit cell</a:t>
            </a:r>
            <a:r>
              <a:rPr lang="en-US"/>
              <a:t> may contain many pixels, when we draw objects on canvas, we should use their physical coordinate.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“Direction”  class is used to represent the current direction of the moving object ghosts and pacman.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Since the ghost and pacman have some common features and behaviors, we create an abstract class </a:t>
            </a:r>
            <a:r>
              <a:rPr b="1" lang="en-US"/>
              <a:t>AEntity</a:t>
            </a:r>
            <a:r>
              <a:rPr lang="en-US"/>
              <a:t> to be extended by concrete classes </a:t>
            </a:r>
            <a:r>
              <a:rPr b="1" lang="en-US"/>
              <a:t>Pacman</a:t>
            </a:r>
            <a:r>
              <a:rPr lang="en-US"/>
              <a:t> and </a:t>
            </a:r>
            <a:r>
              <a:rPr b="1" lang="en-US"/>
              <a:t>Ghost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3733800" y="-304800"/>
            <a:ext cx="495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4486275" y="1895475"/>
            <a:ext cx="6400800" cy="200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409575" y="-28575"/>
            <a:ext cx="6400800" cy="584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733800" y="-304800"/>
            <a:ext cx="495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733800" y="-304800"/>
            <a:ext cx="495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3733800" y="-304800"/>
            <a:ext cx="495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cePP-1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>
            <p:ph type="title"/>
          </p:nvPr>
        </p:nvSpPr>
        <p:spPr>
          <a:xfrm>
            <a:off x="3733800" y="-304800"/>
            <a:ext cx="495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https://pacman-team-chaos.herokuapp.com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hyperlink" Target="https://pacman-team-chaos.herokuapp.com/" TargetMode="Externa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6.png"/><Relationship Id="rId13" Type="http://schemas.openxmlformats.org/officeDocument/2006/relationships/image" Target="../media/image3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5" Type="http://schemas.openxmlformats.org/officeDocument/2006/relationships/image" Target="../media/image23.png"/><Relationship Id="rId14" Type="http://schemas.openxmlformats.org/officeDocument/2006/relationships/image" Target="../media/image34.png"/><Relationship Id="rId16" Type="http://schemas.openxmlformats.org/officeDocument/2006/relationships/hyperlink" Target="https://pacman-team-chaos.herokuapp.com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hyperlink" Target="https://pacman-team-chaos.herokuapp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Relationship Id="rId4" Type="http://schemas.openxmlformats.org/officeDocument/2006/relationships/image" Target="../media/image30.png"/><Relationship Id="rId5" Type="http://schemas.openxmlformats.org/officeDocument/2006/relationships/hyperlink" Target="https://pacman-team-chaos.herokuapp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9.gif"/><Relationship Id="rId5" Type="http://schemas.openxmlformats.org/officeDocument/2006/relationships/image" Target="../media/image38.gif"/><Relationship Id="rId6" Type="http://schemas.openxmlformats.org/officeDocument/2006/relationships/hyperlink" Target="https://pacman-team-chaos.herokuapp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Relationship Id="rId4" Type="http://schemas.openxmlformats.org/officeDocument/2006/relationships/image" Target="../media/image42.gif"/><Relationship Id="rId5" Type="http://schemas.openxmlformats.org/officeDocument/2006/relationships/image" Target="../media/image11.png"/><Relationship Id="rId6" Type="http://schemas.openxmlformats.org/officeDocument/2006/relationships/hyperlink" Target="https://pacman-team-chaos.herokuapp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gif"/><Relationship Id="rId4" Type="http://schemas.openxmlformats.org/officeDocument/2006/relationships/image" Target="../media/image43.gif"/><Relationship Id="rId5" Type="http://schemas.openxmlformats.org/officeDocument/2006/relationships/image" Target="../media/image11.png"/><Relationship Id="rId6" Type="http://schemas.openxmlformats.org/officeDocument/2006/relationships/hyperlink" Target="https://pacman-team-chaos.herokuapp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48.gif"/><Relationship Id="rId6" Type="http://schemas.openxmlformats.org/officeDocument/2006/relationships/hyperlink" Target="https://pacman-team-chaos.herokuapp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52.gif"/><Relationship Id="rId5" Type="http://schemas.openxmlformats.org/officeDocument/2006/relationships/image" Target="../media/image11.png"/><Relationship Id="rId6" Type="http://schemas.openxmlformats.org/officeDocument/2006/relationships/hyperlink" Target="https://pacman-team-chaos.herokuapp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hyperlink" Target="https://pacman-team-chaos.herokuapp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pacman-team-chaos.herokuapp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gif"/><Relationship Id="rId4" Type="http://schemas.openxmlformats.org/officeDocument/2006/relationships/hyperlink" Target="https://pacman-team-chaos.herokuapp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hyperlink" Target="https://pacman-team-chaos.herokuapp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hyperlink" Target="https://pacman-team-chaos.herokuapp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0.jpg"/><Relationship Id="rId5" Type="http://schemas.openxmlformats.org/officeDocument/2006/relationships/hyperlink" Target="https://pacman-team-chaos.herokuapp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hyperlink" Target="https://pacman-team-chaos.herokuapp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hyperlink" Target="https://pacman-team-chaos.herokuapp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hyperlink" Target="https://pacman-team-chaos.herokuapp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acman-team-chaos.herokuapp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hyperlink" Target="https://pacman-team-chaos.herokuapp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hyperlink" Target="https://pacman-team-chaos.herokuapp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pacman-team-chaos.herokuapp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pacman-team-chaos.herokuapp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47.gif"/><Relationship Id="rId6" Type="http://schemas.openxmlformats.org/officeDocument/2006/relationships/hyperlink" Target="https://pacman-team-chaos.herokuapp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hyperlink" Target="https://pacman-team-chaos.herokuapp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hyperlink" Target="https://pacman-team-chaos.herokuapp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hyperlink" Target="https://pacman-team-chaos.herokuapp.com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hyperlink" Target="https://pacman-team-chaos.herokuap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ctrTitle"/>
          </p:nvPr>
        </p:nvSpPr>
        <p:spPr>
          <a:xfrm>
            <a:off x="609600" y="1524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Pac-Man API Design</a:t>
            </a:r>
            <a:endParaRPr/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371600" y="2667000"/>
            <a:ext cx="66294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/>
              <a:t>Team: Chaos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0" lvl="1" marL="45720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			Team Lead: Yuyu Qian</a:t>
            </a:r>
            <a:endParaRPr/>
          </a:p>
          <a:p>
            <a:pPr indent="0" lvl="1" marL="45720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 			  Tech Lead:</a:t>
            </a:r>
            <a:r>
              <a:rPr lang="en-US" sz="1800"/>
              <a:t>  </a:t>
            </a:r>
            <a:r>
              <a:rPr lang="en-US" sz="1800"/>
              <a:t>Renhao Lei</a:t>
            </a:r>
            <a:endParaRPr/>
          </a:p>
          <a:p>
            <a:pPr indent="0" lvl="1" marL="45720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		      Doc Lead:  Jian Chen</a:t>
            </a:r>
            <a:endParaRPr/>
          </a:p>
          <a:p>
            <a:pPr indent="0" lvl="1" marL="45720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		        Developer: Yudai Chen</a:t>
            </a:r>
            <a:endParaRPr/>
          </a:p>
          <a:p>
            <a:pPr indent="0" lvl="1" marL="45720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			                 Yang Lyu</a:t>
            </a:r>
            <a:endParaRPr sz="1800"/>
          </a:p>
          <a:p>
            <a:pPr indent="0" lvl="1" marL="45720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                                              Xuejuan Yang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/>
          </a:p>
        </p:txBody>
      </p:sp>
      <p:pic>
        <p:nvPicPr>
          <p:cNvPr descr="A picture containing wheel, drawing&#10;&#10;Description automatically generated"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581400"/>
            <a:ext cx="2705252" cy="25528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Pac-Man</a:t>
            </a:r>
            <a:endParaRPr/>
          </a:p>
        </p:txBody>
      </p:sp>
      <p:pic>
        <p:nvPicPr>
          <p:cNvPr descr="A picture containing drawing&#10;&#10;Description automatically generated"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5549900"/>
            <a:ext cx="5905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725" y="1703138"/>
            <a:ext cx="3510975" cy="34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950" y="1339374"/>
            <a:ext cx="3918250" cy="18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950" y="3346099"/>
            <a:ext cx="3918250" cy="18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/>
          <p:nvPr/>
        </p:nvSpPr>
        <p:spPr>
          <a:xfrm>
            <a:off x="432925" y="1211150"/>
            <a:ext cx="999000" cy="49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372600" y="3183000"/>
            <a:ext cx="999000" cy="49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1740950" y="1956700"/>
            <a:ext cx="267900" cy="669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4567073" y="2017105"/>
            <a:ext cx="4584300" cy="2493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4567086" y="2509680"/>
            <a:ext cx="4584300" cy="2493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7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Ghost</a:t>
            </a:r>
            <a:endParaRPr/>
          </a:p>
        </p:txBody>
      </p:sp>
      <p:pic>
        <p:nvPicPr>
          <p:cNvPr descr="A picture containing drawing&#10;&#10;Description automatically generated" id="205" name="Google Shape;2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000" y="5918799"/>
            <a:ext cx="4727876" cy="9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26" y="1822650"/>
            <a:ext cx="285750" cy="28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124" y="13005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3238" y="1306064"/>
            <a:ext cx="285750" cy="27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3237" y="1772578"/>
            <a:ext cx="285750" cy="27454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 flipH="1" rot="10800000">
            <a:off x="958350" y="1725050"/>
            <a:ext cx="241800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 rot="10800000">
            <a:off x="3168675" y="1451675"/>
            <a:ext cx="241800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 rot="10800000">
            <a:off x="3168675" y="1848950"/>
            <a:ext cx="241800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3800" y="2950850"/>
            <a:ext cx="388500" cy="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/>
          <p:nvPr/>
        </p:nvSpPr>
        <p:spPr>
          <a:xfrm>
            <a:off x="3733800" y="3057700"/>
            <a:ext cx="134400" cy="132900"/>
          </a:xfrm>
          <a:prstGeom prst="flowChartConnector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1748" y="1451676"/>
            <a:ext cx="388505" cy="3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96225" y="4577119"/>
            <a:ext cx="285750" cy="29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68675" y="3238561"/>
            <a:ext cx="430400" cy="38088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/>
          <p:nvPr/>
        </p:nvSpPr>
        <p:spPr>
          <a:xfrm flipH="1" rot="10800000">
            <a:off x="3828100" y="4656350"/>
            <a:ext cx="241800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 rot="10800000">
            <a:off x="3318200" y="5060763"/>
            <a:ext cx="241800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06125" y="4963911"/>
            <a:ext cx="285750" cy="29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3113" y="3566285"/>
            <a:ext cx="285750" cy="19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3"/>
          <p:cNvCxnSpPr/>
          <p:nvPr/>
        </p:nvCxnSpPr>
        <p:spPr>
          <a:xfrm>
            <a:off x="2084329" y="3322411"/>
            <a:ext cx="867000" cy="122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3" name="Google Shape;22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9600" y="2782475"/>
            <a:ext cx="388500" cy="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/>
          <p:nvPr/>
        </p:nvSpPr>
        <p:spPr>
          <a:xfrm>
            <a:off x="1749600" y="2889325"/>
            <a:ext cx="134400" cy="132900"/>
          </a:xfrm>
          <a:prstGeom prst="flowChartConnector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3"/>
          <p:cNvCxnSpPr/>
          <p:nvPr/>
        </p:nvCxnSpPr>
        <p:spPr>
          <a:xfrm>
            <a:off x="1200150" y="2075975"/>
            <a:ext cx="499800" cy="711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3"/>
          <p:cNvCxnSpPr/>
          <p:nvPr/>
        </p:nvCxnSpPr>
        <p:spPr>
          <a:xfrm>
            <a:off x="2376125" y="4385700"/>
            <a:ext cx="275700" cy="397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71775" y="4026511"/>
            <a:ext cx="430400" cy="38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3"/>
          <p:cNvCxnSpPr/>
          <p:nvPr/>
        </p:nvCxnSpPr>
        <p:spPr>
          <a:xfrm rot="10800000">
            <a:off x="958350" y="2408363"/>
            <a:ext cx="1096800" cy="1577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3"/>
          <p:cNvCxnSpPr/>
          <p:nvPr/>
        </p:nvCxnSpPr>
        <p:spPr>
          <a:xfrm>
            <a:off x="645988" y="3780625"/>
            <a:ext cx="0" cy="1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3"/>
          <p:cNvCxnSpPr/>
          <p:nvPr/>
        </p:nvCxnSpPr>
        <p:spPr>
          <a:xfrm rot="10800000">
            <a:off x="3380575" y="2246236"/>
            <a:ext cx="6600" cy="885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3"/>
          <p:cNvCxnSpPr/>
          <p:nvPr/>
        </p:nvCxnSpPr>
        <p:spPr>
          <a:xfrm>
            <a:off x="3949000" y="2345275"/>
            <a:ext cx="0" cy="433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3"/>
          <p:cNvCxnSpPr/>
          <p:nvPr/>
        </p:nvCxnSpPr>
        <p:spPr>
          <a:xfrm flipH="1">
            <a:off x="3946900" y="3459812"/>
            <a:ext cx="4200" cy="1076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3"/>
          <p:cNvCxnSpPr/>
          <p:nvPr/>
        </p:nvCxnSpPr>
        <p:spPr>
          <a:xfrm flipH="1">
            <a:off x="3380575" y="3738021"/>
            <a:ext cx="6600" cy="646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3"/>
          <p:cNvCxnSpPr/>
          <p:nvPr/>
        </p:nvCxnSpPr>
        <p:spPr>
          <a:xfrm>
            <a:off x="627050" y="4000350"/>
            <a:ext cx="0" cy="433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3"/>
          <p:cNvCxnSpPr/>
          <p:nvPr/>
        </p:nvCxnSpPr>
        <p:spPr>
          <a:xfrm rot="10800000">
            <a:off x="628475" y="2344773"/>
            <a:ext cx="3000" cy="1093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3500" y="4677125"/>
            <a:ext cx="1224165" cy="7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3500" y="4433550"/>
            <a:ext cx="266700" cy="15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23"/>
          <p:cNvCxnSpPr/>
          <p:nvPr/>
        </p:nvCxnSpPr>
        <p:spPr>
          <a:xfrm flipH="1" rot="-5400000">
            <a:off x="483488" y="4647950"/>
            <a:ext cx="717300" cy="4932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4450" y="4921487"/>
            <a:ext cx="388500" cy="3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32925" y="4970057"/>
            <a:ext cx="285750" cy="2913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3"/>
          <p:cNvCxnSpPr/>
          <p:nvPr/>
        </p:nvCxnSpPr>
        <p:spPr>
          <a:xfrm flipH="1">
            <a:off x="2818375" y="5113025"/>
            <a:ext cx="374400" cy="5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3"/>
          <p:cNvCxnSpPr/>
          <p:nvPr/>
        </p:nvCxnSpPr>
        <p:spPr>
          <a:xfrm flipH="1">
            <a:off x="1628150" y="5108541"/>
            <a:ext cx="384300" cy="2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3" name="Google Shape;243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43400" y="4026448"/>
            <a:ext cx="285750" cy="19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3"/>
          <p:cNvCxnSpPr/>
          <p:nvPr/>
        </p:nvCxnSpPr>
        <p:spPr>
          <a:xfrm flipH="1" rot="10800000">
            <a:off x="1236138" y="4352850"/>
            <a:ext cx="239100" cy="313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3"/>
          <p:cNvCxnSpPr/>
          <p:nvPr/>
        </p:nvCxnSpPr>
        <p:spPr>
          <a:xfrm>
            <a:off x="1586275" y="4216950"/>
            <a:ext cx="0" cy="1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3"/>
          <p:cNvCxnSpPr/>
          <p:nvPr/>
        </p:nvCxnSpPr>
        <p:spPr>
          <a:xfrm flipH="1" rot="10800000">
            <a:off x="1782113" y="2246223"/>
            <a:ext cx="1304400" cy="164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3"/>
          <p:cNvSpPr txBox="1"/>
          <p:nvPr/>
        </p:nvSpPr>
        <p:spPr>
          <a:xfrm>
            <a:off x="332250" y="865950"/>
            <a:ext cx="86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CHASE</a:t>
            </a:r>
            <a:endParaRPr b="1"/>
          </a:p>
        </p:txBody>
      </p:sp>
      <p:sp>
        <p:nvSpPr>
          <p:cNvPr id="248" name="Google Shape;248;p23"/>
          <p:cNvSpPr txBox="1"/>
          <p:nvPr/>
        </p:nvSpPr>
        <p:spPr>
          <a:xfrm>
            <a:off x="3161763" y="916338"/>
            <a:ext cx="102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SCATTER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376400" y="5485600"/>
            <a:ext cx="9315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EATEN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3087600" y="5429925"/>
            <a:ext cx="1426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FRIGHTENED</a:t>
            </a:r>
            <a:endParaRPr/>
          </a:p>
        </p:txBody>
      </p:sp>
      <p:pic>
        <p:nvPicPr>
          <p:cNvPr id="251" name="Google Shape;251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46674" y="835125"/>
            <a:ext cx="3689558" cy="51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3"/>
          <p:cNvSpPr/>
          <p:nvPr/>
        </p:nvSpPr>
        <p:spPr>
          <a:xfrm>
            <a:off x="4409150" y="2380171"/>
            <a:ext cx="4565400" cy="4332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16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024" y="1126250"/>
            <a:ext cx="3689558" cy="51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Ghosts’ state</a:t>
            </a:r>
            <a:endParaRPr/>
          </a:p>
        </p:txBody>
      </p:sp>
      <p:sp>
        <p:nvSpPr>
          <p:cNvPr id="261" name="Google Shape;261;p24"/>
          <p:cNvSpPr txBox="1"/>
          <p:nvPr>
            <p:ph idx="1" type="body"/>
          </p:nvPr>
        </p:nvSpPr>
        <p:spPr>
          <a:xfrm>
            <a:off x="228600" y="914400"/>
            <a:ext cx="4343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ghost has its own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state:</a:t>
            </a:r>
            <a:endParaRPr sz="2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</a:rPr>
              <a:t>Ready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</a:rPr>
              <a:t>Scatter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</a:rPr>
              <a:t>Chase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</a:rPr>
              <a:t>Frighten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</a:rPr>
              <a:t>Eaten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0000"/>
                </a:solidFill>
              </a:rPr>
              <a:t>Changed by two subjects: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Timer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Event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4559661" y="2847155"/>
            <a:ext cx="4584300" cy="2493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775" y="1164353"/>
            <a:ext cx="4572000" cy="452927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Ghosts’ state</a:t>
            </a:r>
            <a:endParaRPr/>
          </a:p>
        </p:txBody>
      </p:sp>
      <p:sp>
        <p:nvSpPr>
          <p:cNvPr id="271" name="Google Shape;271;p25"/>
          <p:cNvSpPr txBox="1"/>
          <p:nvPr>
            <p:ph idx="1" type="body"/>
          </p:nvPr>
        </p:nvSpPr>
        <p:spPr>
          <a:xfrm>
            <a:off x="228600" y="914400"/>
            <a:ext cx="4343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Timer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Timer increments by one at every update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Timer determines the game period and ghosts’ state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Timer gets reset when the game level changes or Pacman dies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2" name="Google Shape;27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54" y="5895860"/>
            <a:ext cx="9121348" cy="100988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/>
          <p:nvPr/>
        </p:nvSpPr>
        <p:spPr>
          <a:xfrm>
            <a:off x="4475625" y="5367125"/>
            <a:ext cx="4584300" cy="3264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100" y="1236037"/>
            <a:ext cx="2546700" cy="4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Ghosts’ state</a:t>
            </a:r>
            <a:endParaRPr/>
          </a:p>
        </p:txBody>
      </p:sp>
      <p:sp>
        <p:nvSpPr>
          <p:cNvPr id="282" name="Google Shape;282;p26"/>
          <p:cNvSpPr txBox="1"/>
          <p:nvPr>
            <p:ph idx="1" type="body"/>
          </p:nvPr>
        </p:nvSpPr>
        <p:spPr>
          <a:xfrm>
            <a:off x="228600" y="914400"/>
            <a:ext cx="4343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States changed by Timer: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Ready</a:t>
            </a:r>
            <a:endParaRPr sz="2400"/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9353" y="5088287"/>
            <a:ext cx="1710624" cy="171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/>
          <p:nvPr/>
        </p:nvSpPr>
        <p:spPr>
          <a:xfrm>
            <a:off x="5681965" y="2667000"/>
            <a:ext cx="3223200" cy="2691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5681965" y="5354698"/>
            <a:ext cx="3233400" cy="2691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03850"/>
            <a:ext cx="5555479" cy="18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Ghosts’ state</a:t>
            </a:r>
            <a:endParaRPr/>
          </a:p>
        </p:txBody>
      </p:sp>
      <p:sp>
        <p:nvSpPr>
          <p:cNvPr id="294" name="Google Shape;294;p27"/>
          <p:cNvSpPr txBox="1"/>
          <p:nvPr>
            <p:ph idx="1" type="body"/>
          </p:nvPr>
        </p:nvSpPr>
        <p:spPr>
          <a:xfrm>
            <a:off x="228600" y="914400"/>
            <a:ext cx="4343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States changed by Timer: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Scatter</a:t>
            </a:r>
            <a:endParaRPr sz="2400"/>
          </a:p>
        </p:txBody>
      </p:sp>
      <p:pic>
        <p:nvPicPr>
          <p:cNvPr id="295" name="Google Shape;2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212" y="4872033"/>
            <a:ext cx="1710624" cy="171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51900"/>
            <a:ext cx="5571649" cy="18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100" y="1236037"/>
            <a:ext cx="2546700" cy="4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/>
          <p:nvPr/>
        </p:nvSpPr>
        <p:spPr>
          <a:xfrm>
            <a:off x="5681965" y="2667000"/>
            <a:ext cx="3223200" cy="2691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5681965" y="5354698"/>
            <a:ext cx="3233400" cy="2691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Ghosts’ state</a:t>
            </a:r>
            <a:endParaRPr/>
          </a:p>
        </p:txBody>
      </p:sp>
      <p:sp>
        <p:nvSpPr>
          <p:cNvPr id="307" name="Google Shape;307;p28"/>
          <p:cNvSpPr txBox="1"/>
          <p:nvPr>
            <p:ph idx="1" type="body"/>
          </p:nvPr>
        </p:nvSpPr>
        <p:spPr>
          <a:xfrm>
            <a:off x="228600" y="914400"/>
            <a:ext cx="4343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States changed by Timer: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Chase</a:t>
            </a:r>
            <a:endParaRPr sz="2400"/>
          </a:p>
        </p:txBody>
      </p:sp>
      <p:pic>
        <p:nvPicPr>
          <p:cNvPr id="308" name="Google Shape;3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353" y="5088287"/>
            <a:ext cx="1710624" cy="171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97963"/>
            <a:ext cx="5595550" cy="18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100" y="1236037"/>
            <a:ext cx="2546700" cy="4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8"/>
          <p:cNvSpPr/>
          <p:nvPr/>
        </p:nvSpPr>
        <p:spPr>
          <a:xfrm>
            <a:off x="5681965" y="2667000"/>
            <a:ext cx="3223200" cy="2691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5681965" y="5354698"/>
            <a:ext cx="3233400" cy="2691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337" y="1862601"/>
            <a:ext cx="3341576" cy="32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Ghosts’ state</a:t>
            </a:r>
            <a:endParaRPr/>
          </a:p>
        </p:txBody>
      </p:sp>
      <p:sp>
        <p:nvSpPr>
          <p:cNvPr id="321" name="Google Shape;321;p29"/>
          <p:cNvSpPr txBox="1"/>
          <p:nvPr>
            <p:ph idx="1" type="body"/>
          </p:nvPr>
        </p:nvSpPr>
        <p:spPr>
          <a:xfrm>
            <a:off x="228600" y="914400"/>
            <a:ext cx="4343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States changed by </a:t>
            </a:r>
            <a:r>
              <a:rPr lang="en-US" sz="2800">
                <a:solidFill>
                  <a:srgbClr val="000000"/>
                </a:solidFill>
              </a:rPr>
              <a:t>Event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Frighten</a:t>
            </a:r>
            <a:endParaRPr sz="2400"/>
          </a:p>
        </p:txBody>
      </p:sp>
      <p:sp>
        <p:nvSpPr>
          <p:cNvPr id="322" name="Google Shape;322;p29"/>
          <p:cNvSpPr/>
          <p:nvPr/>
        </p:nvSpPr>
        <p:spPr>
          <a:xfrm>
            <a:off x="5582383" y="3810000"/>
            <a:ext cx="3567000" cy="2691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590621" y="4668508"/>
            <a:ext cx="3567000" cy="2691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476" y="5743460"/>
            <a:ext cx="9144002" cy="100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475" y="2523120"/>
            <a:ext cx="5530901" cy="184058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Ghosts’ state</a:t>
            </a:r>
            <a:endParaRPr/>
          </a:p>
        </p:txBody>
      </p:sp>
      <p:sp>
        <p:nvSpPr>
          <p:cNvPr id="333" name="Google Shape;333;p30"/>
          <p:cNvSpPr txBox="1"/>
          <p:nvPr>
            <p:ph idx="1" type="body"/>
          </p:nvPr>
        </p:nvSpPr>
        <p:spPr>
          <a:xfrm>
            <a:off x="228600" y="914400"/>
            <a:ext cx="4343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States changed by </a:t>
            </a:r>
            <a:r>
              <a:rPr lang="en-US" sz="2800">
                <a:solidFill>
                  <a:srgbClr val="000000"/>
                </a:solidFill>
              </a:rPr>
              <a:t>Event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Eaten</a:t>
            </a:r>
            <a:endParaRPr sz="2400"/>
          </a:p>
        </p:txBody>
      </p:sp>
      <p:pic>
        <p:nvPicPr>
          <p:cNvPr id="334" name="Google Shape;33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892398"/>
            <a:ext cx="9144002" cy="100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06800"/>
            <a:ext cx="5581150" cy="18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100" y="1236037"/>
            <a:ext cx="2546700" cy="4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0"/>
          <p:cNvSpPr/>
          <p:nvPr/>
        </p:nvSpPr>
        <p:spPr>
          <a:xfrm>
            <a:off x="5681965" y="2667000"/>
            <a:ext cx="3223200" cy="2691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5681965" y="5354698"/>
            <a:ext cx="3233400" cy="2691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Strategy</a:t>
            </a:r>
            <a:endParaRPr/>
          </a:p>
        </p:txBody>
      </p:sp>
      <p:pic>
        <p:nvPicPr>
          <p:cNvPr descr="A picture containing drawing&#10;&#10;Description automatically generated" id="346" name="Google Shape;3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5683267"/>
            <a:ext cx="5905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7" name="Google Shape;347;p31"/>
          <p:cNvPicPr preferRelativeResize="0"/>
          <p:nvPr/>
        </p:nvPicPr>
        <p:blipFill rotWithShape="1">
          <a:blip r:embed="rId4">
            <a:alphaModFix/>
          </a:blip>
          <a:srcRect b="0" l="177" r="176" t="0"/>
          <a:stretch/>
        </p:blipFill>
        <p:spPr>
          <a:xfrm>
            <a:off x="120343" y="1600200"/>
            <a:ext cx="8903313" cy="376886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1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381000" y="1066800"/>
            <a:ext cx="80772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0000"/>
                </a:solidFill>
              </a:rPr>
              <a:t>Pacman is a great game.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0000"/>
                </a:solidFill>
              </a:rPr>
              <a:t>We want to reproduce the great.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A picture containing drawing, clock&#10;&#10;Description automatically generated" id="101" name="Google Shape;1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654" y="3124200"/>
            <a:ext cx="91440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Strategy</a:t>
            </a:r>
            <a:endParaRPr/>
          </a:p>
        </p:txBody>
      </p:sp>
      <p:pic>
        <p:nvPicPr>
          <p:cNvPr id="355" name="Google Shape;3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6375"/>
            <a:ext cx="9144000" cy="4686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2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Personality</a:t>
            </a:r>
            <a:endParaRPr/>
          </a:p>
        </p:txBody>
      </p:sp>
      <p:pic>
        <p:nvPicPr>
          <p:cNvPr descr="A picture containing drawing&#10;&#10;Description automatically generated" id="363" name="Google Shape;3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5683267"/>
            <a:ext cx="5905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73" y="1713194"/>
            <a:ext cx="9021456" cy="3018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3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>
            <p:ph type="title"/>
          </p:nvPr>
        </p:nvSpPr>
        <p:spPr>
          <a:xfrm>
            <a:off x="3733800" y="-304800"/>
            <a:ext cx="495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 Design</a:t>
            </a:r>
            <a:endParaRPr/>
          </a:p>
        </p:txBody>
      </p:sp>
      <p:pic>
        <p:nvPicPr>
          <p:cNvPr descr="A circuit board&#10;&#10;Description automatically generated" id="372" name="Google Shape;372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371600"/>
            <a:ext cx="77724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4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type="title"/>
          </p:nvPr>
        </p:nvSpPr>
        <p:spPr>
          <a:xfrm>
            <a:off x="3733800" y="-304800"/>
            <a:ext cx="495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 Design</a:t>
            </a:r>
            <a:endParaRPr/>
          </a:p>
        </p:txBody>
      </p:sp>
      <p:pic>
        <p:nvPicPr>
          <p:cNvPr descr="A picture containing table, large, holding, man&#10;&#10;Description automatically generated" id="380" name="Google Shape;380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24000"/>
            <a:ext cx="7772400" cy="255751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/>
          <p:nvPr/>
        </p:nvSpPr>
        <p:spPr>
          <a:xfrm>
            <a:off x="3793177" y="4572000"/>
            <a:ext cx="209384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1 -&gt; dot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2 -&gt; energizer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3 -&gt; fruit</a:t>
            </a:r>
            <a:endParaRPr/>
          </a:p>
        </p:txBody>
      </p:sp>
      <p:pic>
        <p:nvPicPr>
          <p:cNvPr descr="A picture containing drawing&#10;&#10;Description automatically generated" id="382" name="Google Shape;38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60" y="4286071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5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/>
          <p:nvPr>
            <p:ph type="title"/>
          </p:nvPr>
        </p:nvSpPr>
        <p:spPr>
          <a:xfrm>
            <a:off x="3733800" y="-304800"/>
            <a:ext cx="495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 Design</a:t>
            </a:r>
            <a:endParaRPr/>
          </a:p>
        </p:txBody>
      </p:sp>
      <p:pic>
        <p:nvPicPr>
          <p:cNvPr descr="A picture containing table, large, group, white&#10;&#10;Description automatically generated" id="390" name="Google Shape;390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600200"/>
            <a:ext cx="7772400" cy="253283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 txBox="1"/>
          <p:nvPr/>
        </p:nvSpPr>
        <p:spPr>
          <a:xfrm>
            <a:off x="3728720" y="4572000"/>
            <a:ext cx="20072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9 -&gt; edge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0 -&gt; space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1,3,4 -&gt; walls</a:t>
            </a:r>
            <a:endParaRPr/>
          </a:p>
        </p:txBody>
      </p:sp>
      <p:pic>
        <p:nvPicPr>
          <p:cNvPr descr="A drawing of a face&#10;&#10;Description automatically generated" id="392" name="Google Shape;39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8600" y="4648200"/>
            <a:ext cx="1879600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>
            <p:ph type="title"/>
          </p:nvPr>
        </p:nvSpPr>
        <p:spPr>
          <a:xfrm>
            <a:off x="3733800" y="-304800"/>
            <a:ext cx="495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MVC</a:t>
            </a:r>
            <a:endParaRPr/>
          </a:p>
        </p:txBody>
      </p:sp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53" y="2438400"/>
            <a:ext cx="8431893" cy="90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ood&#10;&#10;Description automatically generated" id="401" name="Google Shape;40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349" y="4419600"/>
            <a:ext cx="633730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type="title"/>
          </p:nvPr>
        </p:nvSpPr>
        <p:spPr>
          <a:xfrm>
            <a:off x="3733800" y="-304800"/>
            <a:ext cx="49530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09" name="Google Shape;409;p3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Extensibility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Change maps by replacing map txt files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Change food by replacing food map files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Add Pac-Man by calling its constructor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Add ghosts by calling their constructors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Creativity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Players can choose maps</a:t>
            </a:r>
            <a:endParaRPr sz="2400"/>
          </a:p>
        </p:txBody>
      </p:sp>
      <p:pic>
        <p:nvPicPr>
          <p:cNvPr id="410" name="Google Shape;4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850" y="776426"/>
            <a:ext cx="4127150" cy="14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8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type="title"/>
          </p:nvPr>
        </p:nvSpPr>
        <p:spPr>
          <a:xfrm>
            <a:off x="3733800" y="-304800"/>
            <a:ext cx="49530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418" name="Google Shape;418;p39"/>
          <p:cNvSpPr txBox="1"/>
          <p:nvPr>
            <p:ph idx="1" type="body"/>
          </p:nvPr>
        </p:nvSpPr>
        <p:spPr>
          <a:xfrm>
            <a:off x="685800" y="1965925"/>
            <a:ext cx="6905400" cy="329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Now: our demo.</a:t>
            </a:r>
            <a:endParaRPr/>
          </a:p>
        </p:txBody>
      </p:sp>
      <p:sp>
        <p:nvSpPr>
          <p:cNvPr id="419" name="Google Shape;419;p39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/>
          <p:nvPr>
            <p:ph idx="1" type="body"/>
          </p:nvPr>
        </p:nvSpPr>
        <p:spPr>
          <a:xfrm>
            <a:off x="685800" y="1869975"/>
            <a:ext cx="7772400" cy="12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/>
              <a:t>Questions?</a:t>
            </a:r>
            <a:endParaRPr sz="4800"/>
          </a:p>
        </p:txBody>
      </p:sp>
      <p:pic>
        <p:nvPicPr>
          <p:cNvPr id="426" name="Google Shape;4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075" y="3768800"/>
            <a:ext cx="2372300" cy="30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350475"/>
            <a:ext cx="6437875" cy="13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/>
          <p:nvPr>
            <p:ph idx="1" type="body"/>
          </p:nvPr>
        </p:nvSpPr>
        <p:spPr>
          <a:xfrm>
            <a:off x="685800" y="1869975"/>
            <a:ext cx="7772400" cy="12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/>
              <a:t>Thank you!</a:t>
            </a:r>
            <a:endParaRPr sz="4800"/>
          </a:p>
        </p:txBody>
      </p:sp>
      <p:pic>
        <p:nvPicPr>
          <p:cNvPr id="435" name="Google Shape;4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375" y="3093650"/>
            <a:ext cx="5677245" cy="33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1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4343400" y="1066800"/>
            <a:ext cx="46482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Modeling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Entity States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Personalities and Strategy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Frontend Drawing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Conclusion and Demo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A picture containing drawing, room&#10;&#10;Description automatically generated" id="110" name="Google Shape;1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3276"/>
            <a:ext cx="41148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685800" y="10668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762000"/>
            <a:ext cx="5857103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0" y="64008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</a:t>
            </a:r>
            <a:endParaRPr/>
          </a:p>
        </p:txBody>
      </p:sp>
      <p:pic>
        <p:nvPicPr>
          <p:cNvPr descr="A picture containing drawing&#10;&#10;Description automatically generated"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5579076"/>
            <a:ext cx="5905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950" y="889925"/>
            <a:ext cx="2546700" cy="4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25" y="1533262"/>
            <a:ext cx="5486150" cy="327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5726450" y="1138325"/>
            <a:ext cx="2675700" cy="3111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5671850" y="1980275"/>
            <a:ext cx="2784900" cy="2478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671850" y="2350400"/>
            <a:ext cx="2784900" cy="2478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Coordinate</a:t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152400" y="1219200"/>
            <a:ext cx="4419600" cy="3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Represent the 2-dimension coordinate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A pair of int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Logical or physical</a:t>
            </a:r>
            <a:endParaRPr sz="24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752600"/>
            <a:ext cx="3505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42" name="Google Shape;1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5584224"/>
            <a:ext cx="59055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9131" y="5364638"/>
            <a:ext cx="6324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This is how we store the maze in a 2D array.</a:t>
            </a:r>
            <a:endParaRPr sz="24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28" y="2029597"/>
            <a:ext cx="5486399" cy="2936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5715001" y="1618735"/>
            <a:ext cx="32765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x 1 grid contains 20 x 20 pixels on canvas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logical coordinate (2, 2) will be mapped to physical coordinate(50, 50) 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4953000" y="2648100"/>
            <a:ext cx="304800" cy="311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Direction</a:t>
            </a: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0389" y="1586012"/>
            <a:ext cx="35814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61" name="Google Shape;16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3900" y="5124200"/>
            <a:ext cx="4416188" cy="15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2625" y="2993625"/>
            <a:ext cx="537525" cy="5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4738" y="2993625"/>
            <a:ext cx="537525" cy="5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0900" y="2278550"/>
            <a:ext cx="537525" cy="5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0138" y="3701378"/>
            <a:ext cx="559026" cy="53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0"/>
          <p:cNvCxnSpPr/>
          <p:nvPr/>
        </p:nvCxnSpPr>
        <p:spPr>
          <a:xfrm flipH="1" rot="10800000">
            <a:off x="3539437" y="3259100"/>
            <a:ext cx="500700" cy="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0"/>
          <p:cNvCxnSpPr/>
          <p:nvPr/>
        </p:nvCxnSpPr>
        <p:spPr>
          <a:xfrm flipH="1" rot="-5400000">
            <a:off x="2239312" y="4516462"/>
            <a:ext cx="500700" cy="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0"/>
          <p:cNvCxnSpPr/>
          <p:nvPr/>
        </p:nvCxnSpPr>
        <p:spPr>
          <a:xfrm flipH="1">
            <a:off x="775900" y="3259100"/>
            <a:ext cx="500700" cy="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0"/>
          <p:cNvCxnSpPr/>
          <p:nvPr/>
        </p:nvCxnSpPr>
        <p:spPr>
          <a:xfrm rot="-5400000">
            <a:off x="2239312" y="1934100"/>
            <a:ext cx="500700" cy="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0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9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733800" y="-304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AEntity</a:t>
            </a:r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1447800"/>
            <a:ext cx="3295140" cy="346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28800"/>
            <a:ext cx="5600700" cy="295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79" name="Google Shape;17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7800" y="5579076"/>
            <a:ext cx="59055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/>
          <p:nvPr/>
        </p:nvSpPr>
        <p:spPr>
          <a:xfrm>
            <a:off x="5600703" y="1690540"/>
            <a:ext cx="3543300" cy="7386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5600702" y="2851125"/>
            <a:ext cx="3543300" cy="234300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3677050" y="6324600"/>
            <a:ext cx="5393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https://pacman-team-chaos.herokuapp.com/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iceU_bluebar">
  <a:themeElements>
    <a:clrScheme name="RiceU_blueba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